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400" b="1" u="sng" dirty="0" err="1" smtClean="0">
                <a:solidFill>
                  <a:schemeClr val="accent3">
                    <a:lumMod val="50000"/>
                  </a:schemeClr>
                </a:solidFill>
              </a:rPr>
              <a:t>رابعأ</a:t>
            </a:r>
            <a:r>
              <a:rPr lang="ar-SA" sz="2400" b="1" u="sng" dirty="0" smtClean="0">
                <a:solidFill>
                  <a:schemeClr val="accent3">
                    <a:lumMod val="50000"/>
                  </a:schemeClr>
                </a:solidFill>
              </a:rPr>
              <a:t> : الرياضة أداة للوحدة والتفاعل الاجتماعي</a:t>
            </a:r>
            <a:r>
              <a:rPr lang="en-US" sz="2400" dirty="0" smtClean="0"/>
              <a:t/>
            </a:r>
            <a:br>
              <a:rPr lang="en-US" sz="2400" dirty="0" smtClean="0"/>
            </a:br>
            <a:r>
              <a:rPr lang="ar-IQ" sz="2400" dirty="0" smtClean="0"/>
              <a:t>    </a:t>
            </a:r>
            <a:r>
              <a:rPr lang="ar-IQ" sz="2400" dirty="0" err="1" smtClean="0"/>
              <a:t>ان</a:t>
            </a:r>
            <a:r>
              <a:rPr lang="ar-IQ" sz="2400" dirty="0" smtClean="0"/>
              <a:t> الرياضيين مؤهلون أكثر من غيرهم </a:t>
            </a:r>
            <a:r>
              <a:rPr lang="ar-IQ" sz="2400" u="sng" dirty="0" smtClean="0"/>
              <a:t>للمشاركة والتوافق والاندماج مع الآخرين </a:t>
            </a:r>
            <a:r>
              <a:rPr lang="ar-IQ" sz="2400" dirty="0" smtClean="0"/>
              <a:t>فهي وسيلة ضرورية للوحدة والتفاعل الاجتماعي </a:t>
            </a:r>
            <a:r>
              <a:rPr lang="ar-IQ" sz="2400" dirty="0" err="1" smtClean="0"/>
              <a:t>اذ</a:t>
            </a:r>
            <a:r>
              <a:rPr lang="ar-IQ" sz="2400" dirty="0" smtClean="0"/>
              <a:t> تؤدي إلى تعميق </a:t>
            </a:r>
            <a:r>
              <a:rPr lang="ar-IQ" sz="2400" u="sng" dirty="0" smtClean="0"/>
              <a:t>الوعي الاجتماعي وتوطيد العلاقات الإنسانية </a:t>
            </a:r>
            <a:r>
              <a:rPr lang="ar-IQ" sz="2400" dirty="0" smtClean="0"/>
              <a:t>بين مختلف الأفراد سواء كانوا ضمن الفريق الواحد </a:t>
            </a:r>
            <a:r>
              <a:rPr lang="ar-IQ" sz="2400" dirty="0" err="1" smtClean="0"/>
              <a:t>او</a:t>
            </a:r>
            <a:r>
              <a:rPr lang="ar-IQ" sz="2400" dirty="0" smtClean="0"/>
              <a:t> جماعة المدرسة </a:t>
            </a:r>
            <a:r>
              <a:rPr lang="ar-IQ" sz="2400" dirty="0" err="1" smtClean="0"/>
              <a:t>او</a:t>
            </a:r>
            <a:r>
              <a:rPr lang="ar-IQ" sz="2400" dirty="0" smtClean="0"/>
              <a:t> النادي الرياضي .</a:t>
            </a:r>
            <a:br>
              <a:rPr lang="ar-IQ" sz="2400" dirty="0" smtClean="0"/>
            </a:br>
            <a:r>
              <a:rPr lang="ar-IQ" sz="2400" dirty="0" smtClean="0"/>
              <a:t> فعملية التفاعل الاجتماعي بين الرياضيين عملية قائمة وهي </a:t>
            </a:r>
            <a:r>
              <a:rPr lang="ar-IQ" sz="2400" u="sng" dirty="0" smtClean="0"/>
              <a:t>محور أساسي </a:t>
            </a:r>
            <a:r>
              <a:rPr lang="ar-IQ" sz="2400" dirty="0" smtClean="0"/>
              <a:t>في تحقيق الانتصارات والانجازات الرياضية سواء كان ذلك خلال عملية الإعداد والتدريب </a:t>
            </a:r>
            <a:r>
              <a:rPr lang="ar-IQ" sz="2400" dirty="0" err="1" smtClean="0"/>
              <a:t>او</a:t>
            </a:r>
            <a:r>
              <a:rPr lang="ar-IQ" sz="2400" dirty="0" smtClean="0"/>
              <a:t> خلال المنافسات والبطولات الرياضية إضافة إلى </a:t>
            </a:r>
            <a:r>
              <a:rPr lang="ar-IQ" sz="2400" u="sng" dirty="0" smtClean="0"/>
              <a:t>طبيعة العلاقات الاجتماعية والتفاعل الاجتماعي القائم بين المدربين والرياضيين من ناحية وبين الرياضيين </a:t>
            </a:r>
            <a:r>
              <a:rPr lang="ar-IQ" sz="2400" dirty="0" smtClean="0"/>
              <a:t>أنفسهم من ناحية أخرى .   </a:t>
            </a:r>
            <a:r>
              <a:rPr lang="en-US" sz="2400" dirty="0" smtClean="0"/>
              <a:t/>
            </a:r>
            <a:br>
              <a:rPr lang="en-US" sz="2400" dirty="0" smtClean="0"/>
            </a:br>
            <a:r>
              <a:rPr lang="ar-SA" sz="2400" u="sng" dirty="0" smtClean="0"/>
              <a:t>*حدد د. محمد حسن </a:t>
            </a:r>
            <a:r>
              <a:rPr lang="ar-SA" sz="2400" u="sng" dirty="0" err="1" smtClean="0"/>
              <a:t>علاوي</a:t>
            </a:r>
            <a:r>
              <a:rPr lang="ar-SA" sz="2400" u="sng" dirty="0" smtClean="0"/>
              <a:t> عوامل تماسك الفريق الرياضي </a:t>
            </a:r>
            <a:r>
              <a:rPr lang="ar-SA" sz="2400" u="sng" dirty="0" err="1" smtClean="0"/>
              <a:t>او</a:t>
            </a:r>
            <a:r>
              <a:rPr lang="ar-SA" sz="2400" u="sng" dirty="0" smtClean="0"/>
              <a:t> شروطه بما يأتي</a:t>
            </a:r>
            <a:r>
              <a:rPr lang="ar-IQ" sz="2400" dirty="0" smtClean="0"/>
              <a:t>:</a:t>
            </a:r>
            <a:r>
              <a:rPr lang="en-US" sz="2400" dirty="0" smtClean="0"/>
              <a:t/>
            </a:r>
            <a:br>
              <a:rPr lang="en-US" sz="2400" dirty="0" smtClean="0"/>
            </a:br>
            <a:r>
              <a:rPr lang="ar-IQ" sz="2400" b="1" dirty="0" smtClean="0"/>
              <a:t>1)</a:t>
            </a:r>
            <a:r>
              <a:rPr lang="ar-IQ" sz="2400" dirty="0" smtClean="0"/>
              <a:t> الشعور بالانتماء للفريق</a:t>
            </a:r>
            <a:r>
              <a:rPr lang="en-US" sz="2400" dirty="0" smtClean="0"/>
              <a:t/>
            </a:r>
            <a:br>
              <a:rPr lang="en-US" sz="2400" dirty="0" smtClean="0"/>
            </a:br>
            <a:r>
              <a:rPr lang="ar-IQ" sz="2400" b="1" dirty="0" smtClean="0"/>
              <a:t>2</a:t>
            </a:r>
            <a:r>
              <a:rPr lang="ar-IQ" sz="2400" dirty="0" smtClean="0"/>
              <a:t>) إشباع الحاجات الفردية</a:t>
            </a:r>
            <a:r>
              <a:rPr lang="en-US" sz="2400" dirty="0" smtClean="0"/>
              <a:t/>
            </a:r>
            <a:br>
              <a:rPr lang="en-US" sz="2400" dirty="0" smtClean="0"/>
            </a:br>
            <a:r>
              <a:rPr lang="ar-IQ" sz="2400" b="1" dirty="0" smtClean="0"/>
              <a:t>3</a:t>
            </a:r>
            <a:r>
              <a:rPr lang="ar-IQ" sz="2400" dirty="0" smtClean="0"/>
              <a:t>) الشعور بالنجاح</a:t>
            </a:r>
            <a:r>
              <a:rPr lang="en-US" sz="2400" dirty="0" smtClean="0"/>
              <a:t/>
            </a:r>
            <a:br>
              <a:rPr lang="en-US" sz="2400" dirty="0" smtClean="0"/>
            </a:br>
            <a:r>
              <a:rPr lang="ar-IQ" sz="2400" b="1" dirty="0" smtClean="0"/>
              <a:t>4</a:t>
            </a:r>
            <a:r>
              <a:rPr lang="ar-IQ" sz="2400" dirty="0" smtClean="0"/>
              <a:t>) المشاركة الفاعلة</a:t>
            </a:r>
            <a:r>
              <a:rPr lang="en-US" sz="2400" dirty="0" smtClean="0"/>
              <a:t/>
            </a:r>
            <a:br>
              <a:rPr lang="en-US" sz="2400" dirty="0" smtClean="0"/>
            </a:br>
            <a:r>
              <a:rPr lang="ar-IQ" sz="2400" b="1" dirty="0" smtClean="0"/>
              <a:t>5</a:t>
            </a:r>
            <a:r>
              <a:rPr lang="ar-IQ" sz="2400" dirty="0" smtClean="0"/>
              <a:t>) وجود قوانين ومعايير وتقاليد للفريق</a:t>
            </a:r>
            <a:r>
              <a:rPr lang="en-US" sz="2400" dirty="0" smtClean="0"/>
              <a:t/>
            </a:r>
            <a:br>
              <a:rPr lang="en-US" sz="2400" dirty="0" smtClean="0"/>
            </a:br>
            <a:r>
              <a:rPr lang="ar-IQ" sz="2400" b="1" dirty="0" smtClean="0"/>
              <a:t>6)</a:t>
            </a:r>
            <a:r>
              <a:rPr lang="ar-IQ" sz="2400" dirty="0" smtClean="0"/>
              <a:t> توافر القيادة الناجحة مع الفريق</a:t>
            </a:r>
            <a:r>
              <a:rPr lang="en-US" sz="2400" dirty="0" smtClean="0"/>
              <a:t/>
            </a:r>
            <a:br>
              <a:rPr lang="en-US" sz="2400" dirty="0" smtClean="0"/>
            </a:br>
            <a:r>
              <a:rPr lang="ar-IQ" sz="2400" b="1" dirty="0" smtClean="0"/>
              <a:t>7)</a:t>
            </a:r>
            <a:r>
              <a:rPr lang="ar-IQ" sz="2400" dirty="0" smtClean="0"/>
              <a:t> توافر العلاقات التعاونية</a:t>
            </a:r>
            <a:endParaRPr lang="ar-SA" sz="2400"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400" b="1" u="sng" dirty="0" smtClean="0">
                <a:solidFill>
                  <a:srgbClr val="FF0000"/>
                </a:solidFill>
              </a:rPr>
              <a:t>خامساً : الرياضة أداة للانتقال الاجتماعي</a:t>
            </a:r>
            <a:r>
              <a:rPr lang="en-US" sz="2400" dirty="0" smtClean="0"/>
              <a:t/>
            </a:r>
            <a:br>
              <a:rPr lang="en-US" sz="2400" dirty="0" smtClean="0"/>
            </a:br>
            <a:r>
              <a:rPr lang="ar-SA" sz="2400" b="1" dirty="0" smtClean="0"/>
              <a:t>    </a:t>
            </a:r>
            <a:r>
              <a:rPr lang="ar-IQ" sz="2400" dirty="0" smtClean="0"/>
              <a:t>الانتقال الاجتماعي مصطلح يشير إلى انتقال الفرد من طبقة اجتماعية أخرى في المجتمع ، ويشار إلى العملية </a:t>
            </a:r>
            <a:r>
              <a:rPr lang="ar-IQ" sz="2400" u="sng" dirty="0" smtClean="0"/>
              <a:t>بالانتقال العمودي </a:t>
            </a:r>
            <a:r>
              <a:rPr lang="ar-IQ" sz="2400" dirty="0" smtClean="0"/>
              <a:t>وهناك </a:t>
            </a:r>
            <a:r>
              <a:rPr lang="ar-IQ" sz="2400" u="sng" dirty="0" smtClean="0"/>
              <a:t>انتقال </a:t>
            </a:r>
            <a:r>
              <a:rPr lang="ar-IQ" sz="2400" u="sng" dirty="0" err="1" smtClean="0"/>
              <a:t>افقي</a:t>
            </a:r>
            <a:r>
              <a:rPr lang="ar-IQ" sz="2400" u="sng" dirty="0" smtClean="0"/>
              <a:t> </a:t>
            </a:r>
            <a:r>
              <a:rPr lang="ar-IQ" sz="2400" dirty="0" smtClean="0"/>
              <a:t>ويحدث عند بقاء الفرد في طبقته </a:t>
            </a:r>
            <a:r>
              <a:rPr lang="ar-IQ" sz="2400" dirty="0" err="1" smtClean="0"/>
              <a:t>الا</a:t>
            </a:r>
            <a:r>
              <a:rPr lang="ar-IQ" sz="2400" dirty="0" smtClean="0"/>
              <a:t> انه يجعل من </a:t>
            </a:r>
            <a:r>
              <a:rPr lang="ar-IQ" sz="2400" u="sng" dirty="0" err="1" smtClean="0"/>
              <a:t>اوضاعه</a:t>
            </a:r>
            <a:r>
              <a:rPr lang="ar-IQ" sz="2400" u="sng" dirty="0" smtClean="0"/>
              <a:t> </a:t>
            </a:r>
            <a:r>
              <a:rPr lang="ar-IQ" sz="2400" u="sng" dirty="0" err="1" smtClean="0"/>
              <a:t>المعاشية</a:t>
            </a:r>
            <a:r>
              <a:rPr lang="ar-IQ" sz="2400" u="sng" dirty="0" smtClean="0"/>
              <a:t> والاقتصادية والرياضية وسيلة يتمكن الفرد من خلالها احتلال موقع اجتماعي </a:t>
            </a:r>
            <a:r>
              <a:rPr lang="ar-IQ" sz="2400" u="sng" dirty="0" err="1" smtClean="0"/>
              <a:t>افضل</a:t>
            </a:r>
            <a:r>
              <a:rPr lang="ar-IQ" sz="2400" u="sng" dirty="0" smtClean="0"/>
              <a:t> </a:t>
            </a:r>
            <a:br>
              <a:rPr lang="ar-IQ" sz="2400" u="sng" dirty="0" smtClean="0"/>
            </a:br>
            <a:r>
              <a:rPr lang="ar-IQ" sz="2400" dirty="0" smtClean="0"/>
              <a:t>* يتمكن الرياضي من تحسين مستواه </a:t>
            </a:r>
            <a:r>
              <a:rPr lang="ar-IQ" sz="2400" dirty="0" err="1" smtClean="0"/>
              <a:t>او</a:t>
            </a:r>
            <a:r>
              <a:rPr lang="ar-IQ" sz="2400" dirty="0" smtClean="0"/>
              <a:t> مستوى عائلته </a:t>
            </a:r>
            <a:r>
              <a:rPr lang="ar-IQ" sz="2400" dirty="0" err="1" smtClean="0"/>
              <a:t>المعاشي</a:t>
            </a:r>
            <a:r>
              <a:rPr lang="ar-IQ" sz="2400" dirty="0" smtClean="0"/>
              <a:t> والاقتصادي المجتمعي عن طريق ما يحصل عليه من </a:t>
            </a:r>
            <a:r>
              <a:rPr lang="ar-IQ" sz="2400" dirty="0" err="1" smtClean="0"/>
              <a:t>اموال</a:t>
            </a:r>
            <a:r>
              <a:rPr lang="ar-IQ" sz="2400" dirty="0" smtClean="0"/>
              <a:t> جراء تحقيقه انجازات رياضية </a:t>
            </a:r>
            <a:r>
              <a:rPr lang="ar-IQ" sz="2400" dirty="0" err="1" smtClean="0"/>
              <a:t>او</a:t>
            </a:r>
            <a:r>
              <a:rPr lang="ar-IQ" sz="2400" dirty="0" smtClean="0"/>
              <a:t> مشاركته بمستويات رياضية عالية تمنحه الشهرة والمكانة الجيدة التي تجعله مهيئاً للاستفادة من </a:t>
            </a:r>
            <a:r>
              <a:rPr lang="ar-IQ" sz="2400" dirty="0" err="1" smtClean="0"/>
              <a:t>الامكانات</a:t>
            </a:r>
            <a:r>
              <a:rPr lang="ar-IQ" sz="2400" dirty="0" smtClean="0"/>
              <a:t> المادية المجتمعية </a:t>
            </a:r>
            <a:r>
              <a:rPr lang="ar-IQ" sz="2400" dirty="0" err="1" smtClean="0"/>
              <a:t>والاعلامية</a:t>
            </a:r>
            <a:r>
              <a:rPr lang="ar-IQ" sz="2400" dirty="0" smtClean="0"/>
              <a:t> وبشكل يحقق له الفرصة الكبيرة في بناء وضعه الاجتماعي </a:t>
            </a:r>
            <a:r>
              <a:rPr lang="ar-IQ" sz="2400" u="sng" dirty="0" smtClean="0"/>
              <a:t>والتفاعل مع </a:t>
            </a:r>
            <a:r>
              <a:rPr lang="ar-IQ" sz="2400" u="sng" dirty="0" err="1" smtClean="0"/>
              <a:t>افراد</a:t>
            </a:r>
            <a:r>
              <a:rPr lang="ar-IQ" sz="2400" u="sng" dirty="0" smtClean="0"/>
              <a:t> </a:t>
            </a:r>
            <a:r>
              <a:rPr lang="ar-IQ" sz="2400" u="sng" dirty="0" err="1" smtClean="0"/>
              <a:t>اخرين</a:t>
            </a:r>
            <a:r>
              <a:rPr lang="ar-IQ" sz="2400" u="sng" dirty="0" smtClean="0"/>
              <a:t> من طبقات اجتماعية </a:t>
            </a:r>
            <a:r>
              <a:rPr lang="ar-IQ" sz="2400" u="sng" dirty="0" err="1" smtClean="0"/>
              <a:t>افضل</a:t>
            </a:r>
            <a:r>
              <a:rPr lang="ar-IQ" sz="2400" u="sng" dirty="0" smtClean="0"/>
              <a:t> .</a:t>
            </a:r>
            <a:r>
              <a:rPr lang="en-US" sz="2400" dirty="0" smtClean="0"/>
              <a:t/>
            </a:r>
            <a:br>
              <a:rPr lang="en-US" sz="2400" dirty="0" smtClean="0"/>
            </a:br>
            <a:r>
              <a:rPr lang="ar-IQ" sz="2400" dirty="0" smtClean="0"/>
              <a:t>   قد يلجا الرياضي إلى تحسين مستواه الاجتماعي عن طريق </a:t>
            </a:r>
            <a:r>
              <a:rPr lang="ar-IQ" sz="2400" u="sng" dirty="0" smtClean="0"/>
              <a:t>تغير وسائله الحياتية </a:t>
            </a:r>
            <a:r>
              <a:rPr lang="ar-IQ" sz="2400" u="sng" dirty="0" err="1" smtClean="0"/>
              <a:t>والمعاشية</a:t>
            </a:r>
            <a:r>
              <a:rPr lang="ar-IQ" sz="2400" u="sng" dirty="0" smtClean="0"/>
              <a:t> وتغير سكناه </a:t>
            </a:r>
            <a:r>
              <a:rPr lang="ar-IQ" sz="2400" dirty="0" smtClean="0"/>
              <a:t>وبذلك يتمكن من الانتقال الاجتماعي وبدء حياة اجتماعية جديدة تختلف في خصوصيتها وظروفها عن حياته السابقة ولكن ذلك لا يحدث لجميع الرياضيين .</a:t>
            </a:r>
            <a:r>
              <a:rPr lang="en-US" sz="2400" dirty="0" smtClean="0"/>
              <a:t/>
            </a:r>
            <a:br>
              <a:rPr lang="en-US" sz="2400" dirty="0" smtClean="0"/>
            </a:br>
            <a:r>
              <a:rPr lang="ar-IQ" sz="2400" dirty="0" smtClean="0"/>
              <a:t>   </a:t>
            </a:r>
            <a:r>
              <a:rPr lang="ar-IQ" sz="2400" dirty="0" err="1" smtClean="0"/>
              <a:t>ان</a:t>
            </a:r>
            <a:r>
              <a:rPr lang="ar-IQ" sz="2400" dirty="0" smtClean="0"/>
              <a:t> طبيعة الانتقال الاجتماعي </a:t>
            </a:r>
            <a:r>
              <a:rPr lang="ar-IQ" sz="2400" u="sng" dirty="0" smtClean="0"/>
              <a:t>تتحدد بطبيعة المجتمع وبمستواه الاجتماعي والاقتصادي والحضاري وخصوصياته السياسية </a:t>
            </a:r>
            <a:r>
              <a:rPr lang="ar-IQ" sz="2400" dirty="0" smtClean="0"/>
              <a:t>، فهناك </a:t>
            </a:r>
            <a:r>
              <a:rPr lang="ar-IQ" sz="2400" dirty="0" err="1" smtClean="0"/>
              <a:t>انظمة</a:t>
            </a:r>
            <a:r>
              <a:rPr lang="ar-IQ" sz="2400" dirty="0" smtClean="0"/>
              <a:t> لا تسمح للفرد بالانخراط في الطبقة الاجتماعية الجديدة بعد حصولهم على الانجازات والمستويات الرياضية العالية كما هو الحال </a:t>
            </a:r>
            <a:r>
              <a:rPr lang="ar-IQ" sz="2400" u="sng" dirty="0" smtClean="0"/>
              <a:t>للنظام العنصري في جنوب </a:t>
            </a:r>
            <a:r>
              <a:rPr lang="ar-IQ" sz="2400" u="sng" dirty="0" err="1" smtClean="0"/>
              <a:t>افريقيا</a:t>
            </a:r>
            <a:r>
              <a:rPr lang="ar-IQ" sz="2400" u="sng" dirty="0" smtClean="0"/>
              <a:t> </a:t>
            </a:r>
            <a:r>
              <a:rPr lang="ar-IQ" sz="2400" dirty="0" err="1" smtClean="0"/>
              <a:t>او</a:t>
            </a:r>
            <a:r>
              <a:rPr lang="ar-IQ" sz="2400" dirty="0" smtClean="0"/>
              <a:t> بعض المجتمعات الأخرى التي يشتد فيها الصراع والتمايز الطبقي .</a:t>
            </a:r>
            <a:endParaRPr lang="ar-SA" sz="2400" dirty="0"/>
          </a:p>
        </p:txBody>
      </p:sp>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800" b="1" u="sng" dirty="0" smtClean="0">
                <a:solidFill>
                  <a:schemeClr val="accent5">
                    <a:lumMod val="75000"/>
                  </a:schemeClr>
                </a:solidFill>
              </a:rPr>
              <a:t>سادساً : الرياضة أداة للضبط الاجتماعي</a:t>
            </a:r>
            <a:r>
              <a:rPr lang="en-US" sz="2800" dirty="0" smtClean="0"/>
              <a:t/>
            </a:r>
            <a:br>
              <a:rPr lang="en-US" sz="2800" dirty="0" smtClean="0"/>
            </a:br>
            <a:r>
              <a:rPr lang="ar-IQ" sz="2800" dirty="0" smtClean="0"/>
              <a:t>       </a:t>
            </a:r>
            <a:r>
              <a:rPr lang="ar-IQ" sz="2800" dirty="0" err="1" smtClean="0"/>
              <a:t>ان</a:t>
            </a:r>
            <a:r>
              <a:rPr lang="ar-IQ" sz="2800" dirty="0" smtClean="0"/>
              <a:t> المجتمعات تسعى دائماً إلى إيجاد الوسائل الهادفة </a:t>
            </a:r>
            <a:r>
              <a:rPr lang="ar-IQ" sz="2800" u="sng" dirty="0" smtClean="0"/>
              <a:t>لتوحيد جهود أبنائها </a:t>
            </a:r>
            <a:r>
              <a:rPr lang="ar-IQ" sz="2800" dirty="0" smtClean="0"/>
              <a:t>عن طريق تنظيم </a:t>
            </a:r>
            <a:r>
              <a:rPr lang="ar-IQ" sz="2800" u="sng" dirty="0" smtClean="0"/>
              <a:t>ميولهم ورغباتهم واهتماماتهم </a:t>
            </a:r>
            <a:r>
              <a:rPr lang="ar-IQ" sz="2800" dirty="0" smtClean="0"/>
              <a:t>المختلفة وتوحيدها والاستفادة والاستثمار الصحيح لأوقات الفراغ من خلال إيجاد </a:t>
            </a:r>
            <a:r>
              <a:rPr lang="ar-IQ" sz="2800" u="sng" dirty="0" smtClean="0"/>
              <a:t>المؤسسات الرياضية والشبابية التي تعنى بالنشاطات والفعاليات والبرامج الرياضية المجتمعية والثقافية والترويحية. </a:t>
            </a:r>
            <a:r>
              <a:rPr lang="ar-IQ" sz="2800" dirty="0" smtClean="0"/>
              <a:t/>
            </a:r>
            <a:br>
              <a:rPr lang="ar-IQ" sz="2800" dirty="0" smtClean="0"/>
            </a:br>
            <a:r>
              <a:rPr lang="ar-IQ" sz="2800" dirty="0" smtClean="0"/>
              <a:t>     ولاشك في </a:t>
            </a:r>
            <a:r>
              <a:rPr lang="ar-IQ" sz="2800" dirty="0" err="1" smtClean="0"/>
              <a:t>ان</a:t>
            </a:r>
            <a:r>
              <a:rPr lang="ar-IQ" sz="2800" dirty="0" smtClean="0"/>
              <a:t> </a:t>
            </a:r>
            <a:r>
              <a:rPr lang="ar-IQ" sz="2800" u="sng" dirty="0" smtClean="0"/>
              <a:t>الرياضة واحدة من ابرز الفعاليات التي تمارس في هذه المؤسسات</a:t>
            </a:r>
            <a:r>
              <a:rPr lang="ar-IQ" sz="2800" dirty="0" smtClean="0"/>
              <a:t> والتي يكون لها اتجاهات ايجابية مشتركة لدى الأفراد بان تتحقق من خلالها الأهداف المطلوبة التي تتطلبها </a:t>
            </a:r>
            <a:r>
              <a:rPr lang="ar-IQ" sz="2800" u="sng" dirty="0" smtClean="0"/>
              <a:t>المصلحة الاجتماعية </a:t>
            </a:r>
            <a:r>
              <a:rPr lang="ar-IQ" sz="2800" dirty="0" smtClean="0"/>
              <a:t>وتتطلبها طبيعة نظام المجتمع </a:t>
            </a:r>
            <a:r>
              <a:rPr lang="en-US" sz="2800" dirty="0" smtClean="0"/>
              <a:t/>
            </a:r>
            <a:br>
              <a:rPr lang="en-US" sz="2800" dirty="0" smtClean="0"/>
            </a:br>
            <a:r>
              <a:rPr lang="ar-IQ" sz="2800" dirty="0" smtClean="0"/>
              <a:t>      </a:t>
            </a:r>
            <a:r>
              <a:rPr lang="ar-IQ" sz="2800" u="sng" dirty="0" err="1" smtClean="0"/>
              <a:t>ان</a:t>
            </a:r>
            <a:r>
              <a:rPr lang="ar-IQ" sz="2800" u="sng" dirty="0" smtClean="0"/>
              <a:t> الأندية الرياضية ومراكز الشباب لها أهميتها في غرس الكثير من القيم والضوابط الاجتماعية في </a:t>
            </a:r>
            <a:r>
              <a:rPr lang="ar-IQ" sz="2800" u="sng" dirty="0" err="1" smtClean="0"/>
              <a:t>افراد</a:t>
            </a:r>
            <a:r>
              <a:rPr lang="ar-IQ" sz="2800" u="sng" dirty="0" smtClean="0"/>
              <a:t> المجتمع </a:t>
            </a:r>
            <a:r>
              <a:rPr lang="ar-IQ" sz="2800" dirty="0" smtClean="0"/>
              <a:t>وهي أداة مهمة في بنائهم الثقافي والرياضي المجتمعي والفعاليات الرياضية بجوانبها الاجتماعية جديرة باهتمام جميع العاملين والمعنيين في الميدان الرياضي ولاشك في </a:t>
            </a:r>
            <a:r>
              <a:rPr lang="ar-IQ" sz="2800" dirty="0" err="1" smtClean="0"/>
              <a:t>ان</a:t>
            </a:r>
            <a:r>
              <a:rPr lang="ar-IQ" sz="2800" dirty="0" smtClean="0"/>
              <a:t> </a:t>
            </a:r>
            <a:r>
              <a:rPr lang="ar-IQ" sz="2800" b="1" u="sng" dirty="0" smtClean="0"/>
              <a:t>طلبة كليات التربية البدنية وعلوم الرياضة مؤهلون أكثر من غيرهم للبحث في هذا الموضوع </a:t>
            </a:r>
            <a:r>
              <a:rPr lang="ar-IQ" sz="2800" dirty="0" smtClean="0"/>
              <a:t>.</a:t>
            </a:r>
            <a:endParaRPr lang="en-US" sz="2800" dirty="0"/>
          </a:p>
        </p:txBody>
      </p:sp>
    </p:spTree>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800" b="1" u="sng" dirty="0" smtClean="0">
                <a:solidFill>
                  <a:srgbClr val="FF0000"/>
                </a:solidFill>
              </a:rPr>
              <a:t>سابعاً : الرياضة أداة للتمثيل الاجتماعي</a:t>
            </a:r>
            <a:r>
              <a:rPr lang="en-US" sz="2800" dirty="0" smtClean="0"/>
              <a:t/>
            </a:r>
            <a:br>
              <a:rPr lang="en-US" sz="2800" dirty="0" smtClean="0"/>
            </a:br>
            <a:r>
              <a:rPr lang="ar-IQ" sz="2800" dirty="0" smtClean="0"/>
              <a:t>      </a:t>
            </a:r>
            <a:r>
              <a:rPr lang="ar-IQ" sz="2800" dirty="0" err="1" smtClean="0"/>
              <a:t>ان</a:t>
            </a:r>
            <a:r>
              <a:rPr lang="ar-IQ" sz="2800" dirty="0" smtClean="0"/>
              <a:t> التربية البدنية والرياضة تمر بمرحلة </a:t>
            </a:r>
            <a:r>
              <a:rPr lang="ar-IQ" sz="2800" u="sng" dirty="0" smtClean="0"/>
              <a:t>متصاعدة من التقدم والتطور السريع </a:t>
            </a:r>
            <a:r>
              <a:rPr lang="ar-IQ" sz="2800" dirty="0" smtClean="0"/>
              <a:t>سواء في فعاليتها </a:t>
            </a:r>
            <a:r>
              <a:rPr lang="ar-IQ" sz="2800" dirty="0" err="1" smtClean="0"/>
              <a:t>او</a:t>
            </a:r>
            <a:r>
              <a:rPr lang="ar-IQ" sz="2800" dirty="0" smtClean="0"/>
              <a:t> برامجها </a:t>
            </a:r>
            <a:r>
              <a:rPr lang="ar-IQ" sz="2800" dirty="0" err="1" smtClean="0"/>
              <a:t>او</a:t>
            </a:r>
            <a:r>
              <a:rPr lang="ar-IQ" sz="2800" dirty="0" smtClean="0"/>
              <a:t> ميادينها ويتجلى ذلك بالانجازات الرياضية العالية المتحققة خلال السنوات الماضية والمتحققة في مختلف البطولات والدورات الاولمبية والعالمية والقارية التي يشكل الرياضي محورها </a:t>
            </a:r>
            <a:r>
              <a:rPr lang="ar-IQ" sz="2800" dirty="0" err="1" smtClean="0"/>
              <a:t>واساسها</a:t>
            </a:r>
            <a:r>
              <a:rPr lang="ar-IQ" sz="2800" dirty="0" smtClean="0"/>
              <a:t> بصفته الإنسانية وبقدراته البدنية </a:t>
            </a:r>
            <a:r>
              <a:rPr lang="ar-IQ" sz="2800" dirty="0" err="1" smtClean="0"/>
              <a:t>وامكانياته</a:t>
            </a:r>
            <a:r>
              <a:rPr lang="ar-IQ" sz="2800" dirty="0" smtClean="0"/>
              <a:t> النفسية والفكرية وخصائصه الاجتماعية والعاطفية بصفته فرداً في المجتمع له </a:t>
            </a:r>
            <a:r>
              <a:rPr lang="ar-IQ" sz="2800" dirty="0" err="1" smtClean="0"/>
              <a:t>انماطه</a:t>
            </a:r>
            <a:r>
              <a:rPr lang="ar-IQ" sz="2800" dirty="0" smtClean="0"/>
              <a:t> السلوكية وله مشاعره ومميزاته الروحية كما له حقوقه وواجباته في وسطه الاجتماعي والعائلي </a:t>
            </a:r>
            <a:r>
              <a:rPr lang="ar-IQ" sz="2800" dirty="0" err="1" smtClean="0"/>
              <a:t>والانساني</a:t>
            </a:r>
            <a:r>
              <a:rPr lang="ar-IQ" sz="2800" dirty="0" smtClean="0"/>
              <a:t> .</a:t>
            </a:r>
            <a:r>
              <a:rPr lang="en-US" sz="2800" dirty="0" smtClean="0"/>
              <a:t/>
            </a:r>
            <a:br>
              <a:rPr lang="en-US" sz="2800" dirty="0" smtClean="0"/>
            </a:br>
            <a:r>
              <a:rPr lang="en-US" sz="2800" dirty="0" smtClean="0"/>
              <a:t/>
            </a:r>
            <a:br>
              <a:rPr lang="en-US" sz="2800" dirty="0" smtClean="0"/>
            </a:br>
            <a:r>
              <a:rPr lang="ar-IQ" sz="2800" dirty="0" smtClean="0"/>
              <a:t>     </a:t>
            </a:r>
            <a:r>
              <a:rPr lang="ar-IQ" sz="2800" b="1" u="sng" dirty="0" err="1" smtClean="0"/>
              <a:t>ان</a:t>
            </a:r>
            <a:r>
              <a:rPr lang="ar-IQ" sz="2800" b="1" u="sng" dirty="0" smtClean="0"/>
              <a:t> مسؤولية التمثيل الاجتماعي الوطني والقومي </a:t>
            </a:r>
            <a:r>
              <a:rPr lang="ar-IQ" sz="2800" b="1" u="sng" dirty="0" err="1" smtClean="0"/>
              <a:t>والانساني</a:t>
            </a:r>
            <a:r>
              <a:rPr lang="ar-IQ" sz="2800" b="1" u="sng" dirty="0" smtClean="0"/>
              <a:t> </a:t>
            </a:r>
            <a:r>
              <a:rPr lang="ar-IQ" sz="2800" dirty="0" smtClean="0"/>
              <a:t>هي بلا شك </a:t>
            </a:r>
            <a:r>
              <a:rPr lang="ar-IQ" sz="2800" u="sng" dirty="0" smtClean="0"/>
              <a:t>مسؤولية سياسية وإعلامية وحضارية </a:t>
            </a:r>
            <a:r>
              <a:rPr lang="ar-IQ" sz="2800" dirty="0" smtClean="0"/>
              <a:t>وواضح انه كلما كان </a:t>
            </a:r>
            <a:r>
              <a:rPr lang="ar-IQ" sz="2800" u="sng" dirty="0" smtClean="0"/>
              <a:t>التمثيل صعباً ومعقداً كانت المسؤولية صعبة ومعقدة وبخاصة في البطولات والمنافسات الكبيرة </a:t>
            </a:r>
            <a:r>
              <a:rPr lang="ar-IQ" sz="2800" dirty="0" smtClean="0"/>
              <a:t>لأنها تحمل إبعادا كبيرة ولها مدلولات عميقة في حياة الرياضي نفسه </a:t>
            </a:r>
            <a:r>
              <a:rPr lang="ar-IQ" sz="2800" dirty="0" err="1" smtClean="0"/>
              <a:t>او</a:t>
            </a:r>
            <a:r>
              <a:rPr lang="ar-IQ" sz="2800" dirty="0" smtClean="0"/>
              <a:t> في حياة الجماعة </a:t>
            </a:r>
            <a:r>
              <a:rPr lang="ar-IQ" sz="2800" dirty="0" err="1" smtClean="0"/>
              <a:t>او</a:t>
            </a:r>
            <a:r>
              <a:rPr lang="ar-IQ" sz="2800" dirty="0" smtClean="0"/>
              <a:t> الأمة التي يمثلها فالفوز له مردودات ايجابية كبيرة على الرياضي. وعلى موقفه الاجتماعي وحالات الخسارة لها مردودات سلبية صعبة وبخاصة في عالمنا العربي وفي دول العالم الثالث.</a:t>
            </a:r>
            <a:endParaRPr lang="ar-SA" sz="2800" dirty="0"/>
          </a:p>
        </p:txBody>
      </p:sp>
    </p:spTree>
  </p:cSld>
  <p:clrMapOvr>
    <a:masterClrMapping/>
  </p:clrMapOvr>
  <p:transition spd="slow">
    <p:newsflash/>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Words>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رابعأ : الرياضة أداة للوحدة والتفاعل الاجتماعي     ان الرياضيين مؤهلون أكثر من غيرهم للمشاركة والتوافق والاندماج مع الآخرين فهي وسيلة ضرورية للوحدة والتفاعل الاجتماعي اذ تؤدي إلى تعميق الوعي الاجتماعي وتوطيد العلاقات الإنسانية بين مختلف الأفراد سواء كانوا ضمن الفريق الواحد او جماعة المدرسة او النادي الرياضي .  فعملية التفاعل الاجتماعي بين الرياضيين عملية قائمة وهي محور أساسي في تحقيق الانتصارات والانجازات الرياضية سواء كان ذلك خلال عملية الإعداد والتدريب او خلال المنافسات والبطولات الرياضية إضافة إلى طبيعة العلاقات الاجتماعية والتفاعل الاجتماعي القائم بين المدربين والرياضيين من ناحية وبين الرياضيين أنفسهم من ناحية أخرى .    *حدد د. محمد حسن علاوي عوامل تماسك الفريق الرياضي او شروطه بما يأتي: 1) الشعور بالانتماء للفريق 2) إشباع الحاجات الفردية 3) الشعور بالنجاح 4) المشاركة الفاعلة 5) وجود قوانين ومعايير وتقاليد للفريق 6) توافر القيادة الناجحة مع الفريق 7) توافر العلاقات التعاونية</vt:lpstr>
      <vt:lpstr>خامساً : الرياضة أداة للانتقال الاجتماعي     الانتقال الاجتماعي مصطلح يشير إلى انتقال الفرد من طبقة اجتماعية أخرى في المجتمع ، ويشار إلى العملية بالانتقال العمودي وهناك انتقال افقي ويحدث عند بقاء الفرد في طبقته الا انه يجعل من اوضاعه المعاشية والاقتصادية والرياضية وسيلة يتمكن الفرد من خلالها احتلال موقع اجتماعي افضل  * يتمكن الرياضي من تحسين مستواه او مستوى عائلته المعاشي والاقتصادي المجتمعي عن طريق ما يحصل عليه من اموال جراء تحقيقه انجازات رياضية او مشاركته بمستويات رياضية عالية تمنحه الشهرة والمكانة الجيدة التي تجعله مهيئاً للاستفادة من الامكانات المادية المجتمعية والاعلامية وبشكل يحقق له الفرصة الكبيرة في بناء وضعه الاجتماعي والتفاعل مع افراد اخرين من طبقات اجتماعية افضل .    قد يلجا الرياضي إلى تحسين مستواه الاجتماعي عن طريق تغير وسائله الحياتية والمعاشية وتغير سكناه وبذلك يتمكن من الانتقال الاجتماعي وبدء حياة اجتماعية جديدة تختلف في خصوصيتها وظروفها عن حياته السابقة ولكن ذلك لا يحدث لجميع الرياضيين .    ان طبيعة الانتقال الاجتماعي تتحدد بطبيعة المجتمع وبمستواه الاجتماعي والاقتصادي والحضاري وخصوصياته السياسية ، فهناك انظمة لا تسمح للفرد بالانخراط في الطبقة الاجتماعية الجديدة بعد حصولهم على الانجازات والمستويات الرياضية العالية كما هو الحال للنظام العنصري في جنوب افريقيا او بعض المجتمعات الأخرى التي يشتد فيها الصراع والتمايز الطبقي .</vt:lpstr>
      <vt:lpstr>سادساً : الرياضة أداة للضبط الاجتماعي        ان المجتمعات تسعى دائماً إلى إيجاد الوسائل الهادفة لتوحيد جهود أبنائها عن طريق تنظيم ميولهم ورغباتهم واهتماماتهم المختلفة وتوحيدها والاستفادة والاستثمار الصحيح لأوقات الفراغ من خلال إيجاد المؤسسات الرياضية والشبابية التي تعنى بالنشاطات والفعاليات والبرامج الرياضية المجتمعية والثقافية والترويحية.       ولاشك في ان الرياضة واحدة من ابرز الفعاليات التي تمارس في هذه المؤسسات والتي يكون لها اتجاهات ايجابية مشتركة لدى الأفراد بان تتحقق من خلالها الأهداف المطلوبة التي تتطلبها المصلحة الاجتماعية وتتطلبها طبيعة نظام المجتمع        ان الأندية الرياضية ومراكز الشباب لها أهميتها في غرس الكثير من القيم والضوابط الاجتماعية في افراد المجتمع وهي أداة مهمة في بنائهم الثقافي والرياضي المجتمعي والفعاليات الرياضية بجوانبها الاجتماعية جديرة باهتمام جميع العاملين والمعنيين في الميدان الرياضي ولاشك في ان طلبة كليات التربية البدنية وعلوم الرياضة مؤهلون أكثر من غيرهم للبحث في هذا الموضوع .</vt:lpstr>
      <vt:lpstr>سابعاً : الرياضة أداة للتمثيل الاجتماعي       ان التربية البدنية والرياضة تمر بمرحلة متصاعدة من التقدم والتطور السريع سواء في فعاليتها او برامجها او ميادينها ويتجلى ذلك بالانجازات الرياضية العالية المتحققة خلال السنوات الماضية والمتحققة في مختلف البطولات والدورات الاولمبية والعالمية والقارية التي يشكل الرياضي محورها واساسها بصفته الإنسانية وبقدراته البدنية وامكانياته النفسية والفكرية وخصائصه الاجتماعية والعاطفية بصفته فرداً في المجتمع له انماطه السلوكية وله مشاعره ومميزاته الروحية كما له حقوقه وواجباته في وسطه الاجتماعي والعائلي والانساني .       ان مسؤولية التمثيل الاجتماعي الوطني والقومي والانساني هي بلا شك مسؤولية سياسية وإعلامية وحضارية وواضح انه كلما كان التمثيل صعباً ومعقداً كانت المسؤولية صعبة ومعقدة وبخاصة في البطولات والمنافسات الكبيرة لأنها تحمل إبعادا كبيرة ولها مدلولات عميقة في حياة الرياضي نفسه او في حياة الجماعة او الأمة التي يمثلها فالفوز له مردودات ايجابية كبيرة على الرياضي. وعلى موقفه الاجتماعي وحالات الخسارة لها مردودات سلبية صعبة وبخاصة في عالمنا العربي وفي دول العالم الثالث.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رابعأ : الرياضة أداة للوحدة والتفاعل الاجتماعي     ان الرياضيين مؤهلون أكثر من غيرهم للمشاركة والتوافق والاندماج مع الآخرين فهي وسيلة ضرورية للوحدة والتفاعل الاجتماعي اذ تؤدي إلى تعميق الوعي الاجتماعي وتوطيد العلاقات الإنسانية بين مختلف الأفراد سواء كانوا ضمن الفريق الواحد او جماعة المدرسة او النادي الرياضي .  فعملية التفاعل الاجتماعي بين الرياضيين عملية قائمة وهي محور أساسي في تحقيق الانتصارات والانجازات الرياضية سواء كان ذلك خلال عملية الإعداد والتدريب او خلال المنافسات والبطولات الرياضية إضافة إلى طبيعة العلاقات الاجتماعية والتفاعل الاجتماعي القائم بين المدربين والرياضيين من ناحية وبين الرياضيين أنفسهم من ناحية أخرى .    *حدد د. محمد حسن علاوي عوامل تماسك الفريق الرياضي او شروطه بما يأتي: 1) الشعور بالانتماء للفريق 2) إشباع الحاجات الفردية 3) الشعور بالنجاح 4) المشاركة الفاعلة 5) وجود قوانين ومعايير وتقاليد للفريق 6) توافر القيادة الناجحة مع الفريق 7) توافر العلاقات التعاونية</dc:title>
  <dc:creator>HP</dc:creator>
  <cp:lastModifiedBy>DR.Ahmed Saker 2O14</cp:lastModifiedBy>
  <cp:revision>1</cp:revision>
  <dcterms:created xsi:type="dcterms:W3CDTF">2018-12-10T17:49:46Z</dcterms:created>
  <dcterms:modified xsi:type="dcterms:W3CDTF">2018-12-10T18:34:13Z</dcterms:modified>
</cp:coreProperties>
</file>